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s/slide18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2.xml" ContentType="application/vnd.openxmlformats-officedocument.presentationml.slide+xml"/>
  <Override PartName="/ppt/slides/slide21.xml" ContentType="application/vnd.openxmlformats-officedocument.presentationml.slide+xml"/>
  <Override PartName="/ppt/slides/slide20.xml" ContentType="application/vnd.openxmlformats-officedocument.presentationml.slide+xml"/>
  <Override PartName="/ppt/slides/slide19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notesSlides/notesSlide2.xml" ContentType="application/vnd.openxmlformats-officedocument.presentationml.notesSlid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9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  <Override PartName="/customXml/itemProps4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280" r:id="rId3"/>
    <p:sldId id="276" r:id="rId4"/>
    <p:sldId id="258" r:id="rId5"/>
    <p:sldId id="259" r:id="rId6"/>
    <p:sldId id="287" r:id="rId7"/>
    <p:sldId id="286" r:id="rId8"/>
    <p:sldId id="285" r:id="rId9"/>
    <p:sldId id="288" r:id="rId10"/>
    <p:sldId id="261" r:id="rId11"/>
    <p:sldId id="263" r:id="rId12"/>
    <p:sldId id="260" r:id="rId13"/>
    <p:sldId id="266" r:id="rId14"/>
    <p:sldId id="267" r:id="rId15"/>
    <p:sldId id="257" r:id="rId16"/>
    <p:sldId id="269" r:id="rId17"/>
    <p:sldId id="270" r:id="rId18"/>
    <p:sldId id="290" r:id="rId19"/>
    <p:sldId id="291" r:id="rId20"/>
    <p:sldId id="292" r:id="rId21"/>
    <p:sldId id="275" r:id="rId22"/>
    <p:sldId id="274" r:id="rId23"/>
    <p:sldId id="277" r:id="rId24"/>
    <p:sldId id="281" r:id="rId25"/>
    <p:sldId id="282" r:id="rId26"/>
    <p:sldId id="293" r:id="rId27"/>
    <p:sldId id="294" r:id="rId28"/>
    <p:sldId id="295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38" Type="http://schemas.openxmlformats.org/officeDocument/2006/relationships/customXml" Target="../customXml/item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37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customXml" Target="../customXml/item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F84073-E302-4829-B497-8E85C8C52847}" type="datetimeFigureOut">
              <a:rPr lang="en-CA" smtClean="0"/>
              <a:t>2015-06-01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17D483-EDCE-432E-95F6-1B667C9CD25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621669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dirty="0" smtClean="0"/>
              <a:t>habitat (defined as habitat rated as low, medium, or high suitability by the habitat suitability model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dirty="0" smtClean="0"/>
              <a:t>Low = (63% of known nests,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dirty="0" smtClean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17D483-EDCE-432E-95F6-1B667C9CD253}" type="slidenum">
              <a:rPr lang="en-CA" smtClean="0"/>
              <a:t>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368735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Average live tree densities that provide suitable habitat appear to have lower and upper limits. Gyug </a:t>
            </a:r>
            <a:r>
              <a:rPr lang="en-CA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 al</a:t>
            </a:r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(2010) noted that breeding territories were found infrequently where live tree densities were &lt; 75 trees/ha (7.4%) or &gt; 275 trees/ha (6.7%). In an examination of Williamson’s Sapsucker nest productivity at 160 nests across the three AOs, Gyug </a:t>
            </a:r>
            <a:r>
              <a:rPr lang="en-CA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 al</a:t>
            </a:r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(2010) found significantly lower productivity (i.e., 25% of nests failed, n = 20) where average live tree densities were between 25 and 85 trees/ha (trees </a:t>
            </a:r>
            <a:r>
              <a:rPr lang="en-CA" sz="12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</a:t>
            </a:r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18 cm </a:t>
            </a:r>
            <a:r>
              <a:rPr lang="en-CA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dbh</a:t>
            </a:r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within the sample area surrounding the nest tree, compared to nest stands with 85–425 trees/ha (10% of nests failed, n = 140). Although breeding territories were observed at lower average tree densities (e.g., 75 trees/ha), a greater number of failed nests was also observed when the average stand density across a breeding territory was &lt; 85 trees/ha. This study (Gyug </a:t>
            </a:r>
            <a:r>
              <a:rPr lang="en-CA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 al</a:t>
            </a:r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2010) suggests that a minimum average stand density of &gt; 85 live trees/ha are generally needed to provide suitable habitat. 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17D483-EDCE-432E-95F6-1B667C9CD253}" type="slidenum">
              <a:rPr lang="en-CA" smtClean="0"/>
              <a:t>17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944352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0ACEE-B84E-42E1-81B6-26299B3B738F}" type="datetimeFigureOut">
              <a:rPr lang="en-CA" smtClean="0"/>
              <a:t>2015-06-01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B072B-AF74-4F55-81BB-4F05199AA78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26115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0ACEE-B84E-42E1-81B6-26299B3B738F}" type="datetimeFigureOut">
              <a:rPr lang="en-CA" smtClean="0"/>
              <a:t>2015-06-01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B072B-AF74-4F55-81BB-4F05199AA78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241253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0ACEE-B84E-42E1-81B6-26299B3B738F}" type="datetimeFigureOut">
              <a:rPr lang="en-CA" smtClean="0"/>
              <a:t>2015-06-01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B072B-AF74-4F55-81BB-4F05199AA78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455048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0ACEE-B84E-42E1-81B6-26299B3B738F}" type="datetimeFigureOut">
              <a:rPr lang="en-CA" smtClean="0"/>
              <a:t>2015-06-01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B072B-AF74-4F55-81BB-4F05199AA78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082224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0ACEE-B84E-42E1-81B6-26299B3B738F}" type="datetimeFigureOut">
              <a:rPr lang="en-CA" smtClean="0"/>
              <a:t>2015-06-01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B072B-AF74-4F55-81BB-4F05199AA78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808314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0ACEE-B84E-42E1-81B6-26299B3B738F}" type="datetimeFigureOut">
              <a:rPr lang="en-CA" smtClean="0"/>
              <a:t>2015-06-01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B072B-AF74-4F55-81BB-4F05199AA78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587350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0ACEE-B84E-42E1-81B6-26299B3B738F}" type="datetimeFigureOut">
              <a:rPr lang="en-CA" smtClean="0"/>
              <a:t>2015-06-01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B072B-AF74-4F55-81BB-4F05199AA78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0186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0ACEE-B84E-42E1-81B6-26299B3B738F}" type="datetimeFigureOut">
              <a:rPr lang="en-CA" smtClean="0"/>
              <a:t>2015-06-01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B072B-AF74-4F55-81BB-4F05199AA78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3273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0ACEE-B84E-42E1-81B6-26299B3B738F}" type="datetimeFigureOut">
              <a:rPr lang="en-CA" smtClean="0"/>
              <a:t>2015-06-01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B072B-AF74-4F55-81BB-4F05199AA78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736478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0ACEE-B84E-42E1-81B6-26299B3B738F}" type="datetimeFigureOut">
              <a:rPr lang="en-CA" smtClean="0"/>
              <a:t>2015-06-01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B072B-AF74-4F55-81BB-4F05199AA78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68944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0ACEE-B84E-42E1-81B6-26299B3B738F}" type="datetimeFigureOut">
              <a:rPr lang="en-CA" smtClean="0"/>
              <a:t>2015-06-01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B072B-AF74-4F55-81BB-4F05199AA78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0677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70ACEE-B84E-42E1-81B6-26299B3B738F}" type="datetimeFigureOut">
              <a:rPr lang="en-CA" smtClean="0"/>
              <a:t>2015-06-01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3B072B-AF74-4F55-81BB-4F05199AA78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6738605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 smtClean="0"/>
              <a:t>Williamson’s Sapsucker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 smtClean="0"/>
              <a:t>Best Management Practices </a:t>
            </a:r>
          </a:p>
          <a:p>
            <a:r>
              <a:rPr lang="en-CA" dirty="0" smtClean="0"/>
              <a:t>Western (Thompson) Area of Occupancy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0493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Status – Blue listed in BC , Endangered </a:t>
            </a:r>
            <a:r>
              <a:rPr lang="en-CA" dirty="0" smtClean="0"/>
              <a:t>in Canada</a:t>
            </a:r>
            <a:r>
              <a:rPr lang="en-CA" dirty="0"/>
              <a:t/>
            </a:r>
            <a:br>
              <a:rPr lang="en-CA" dirty="0"/>
            </a:br>
            <a:endParaRPr lang="en-CA" dirty="0"/>
          </a:p>
        </p:txBody>
      </p:sp>
      <p:pic>
        <p:nvPicPr>
          <p:cNvPr id="4" name="Picture 4" descr="WISA_pair_Johnstone_200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9566" y="1600200"/>
            <a:ext cx="6424868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1407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88640"/>
            <a:ext cx="4680520" cy="6520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0076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476672"/>
            <a:ext cx="7920880" cy="6120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12923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2050" name="Picture 2" descr="H:\AA_WILDLIFE\BIRDS\WISA\2012\WISA2012_ov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2156" y="332656"/>
            <a:ext cx="4821060" cy="6237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6119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8224" y="260649"/>
            <a:ext cx="5016024" cy="6491326"/>
          </a:xfrm>
        </p:spPr>
      </p:pic>
    </p:spTree>
    <p:extLst>
      <p:ext uri="{BB962C8B-B14F-4D97-AF65-F5344CB8AC3E}">
        <p14:creationId xmlns:p14="http://schemas.microsoft.com/office/powerpoint/2010/main" val="1878781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8224" y="260648"/>
            <a:ext cx="5016024" cy="6491326"/>
          </a:xfrm>
        </p:spPr>
      </p:pic>
    </p:spTree>
    <p:extLst>
      <p:ext uri="{BB962C8B-B14F-4D97-AF65-F5344CB8AC3E}">
        <p14:creationId xmlns:p14="http://schemas.microsoft.com/office/powerpoint/2010/main" val="3317016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8990" y="260648"/>
            <a:ext cx="4927650" cy="6376959"/>
          </a:xfrm>
        </p:spPr>
      </p:pic>
    </p:spTree>
    <p:extLst>
      <p:ext uri="{BB962C8B-B14F-4D97-AF65-F5344CB8AC3E}">
        <p14:creationId xmlns:p14="http://schemas.microsoft.com/office/powerpoint/2010/main" val="2269187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332921"/>
            <a:ext cx="5032390" cy="6512505"/>
          </a:xfrm>
        </p:spPr>
      </p:pic>
    </p:spTree>
    <p:extLst>
      <p:ext uri="{BB962C8B-B14F-4D97-AF65-F5344CB8AC3E}">
        <p14:creationId xmlns:p14="http://schemas.microsoft.com/office/powerpoint/2010/main" val="549669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Recovery Strategies</a:t>
            </a:r>
            <a:endParaRPr lang="en-CA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556792"/>
            <a:ext cx="3517975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1" y="1556792"/>
            <a:ext cx="3527172" cy="4536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99150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Recovery Strategy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dirty="0" smtClean="0"/>
              <a:t>The population and distribution objective:</a:t>
            </a:r>
          </a:p>
          <a:p>
            <a:r>
              <a:rPr lang="en-CA" dirty="0" smtClean="0"/>
              <a:t>Ensure the persistence of the population in Canada within each of the identified areas of occupancy by maintaining them at or above: 1) the current abundance; 2)the current distribution and area of occupancy; allowing for natural fluctuations in both cases. 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endParaRPr lang="en-CA" dirty="0" smtClean="0"/>
          </a:p>
          <a:p>
            <a:endParaRPr lang="en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7327831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Critical habitat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CA" dirty="0"/>
              <a:t>C</a:t>
            </a:r>
            <a:r>
              <a:rPr lang="en-CA" dirty="0" smtClean="0"/>
              <a:t>ritical </a:t>
            </a:r>
            <a:r>
              <a:rPr lang="en-CA" dirty="0"/>
              <a:t>habitat </a:t>
            </a:r>
            <a:r>
              <a:rPr lang="en-CA" dirty="0" smtClean="0"/>
              <a:t>is identified </a:t>
            </a:r>
            <a:r>
              <a:rPr lang="en-CA" dirty="0"/>
              <a:t>as areas containing suitable habitat </a:t>
            </a:r>
            <a:r>
              <a:rPr lang="en-CA" dirty="0" smtClean="0"/>
              <a:t>(low</a:t>
            </a:r>
            <a:r>
              <a:rPr lang="en-CA" dirty="0"/>
              <a:t>, medium, or high </a:t>
            </a:r>
            <a:r>
              <a:rPr lang="en-CA" dirty="0" smtClean="0"/>
              <a:t>suitability) </a:t>
            </a:r>
          </a:p>
          <a:p>
            <a:pPr marL="0" indent="0">
              <a:buNone/>
            </a:pPr>
            <a:endParaRPr lang="en-CA" dirty="0" smtClean="0"/>
          </a:p>
          <a:p>
            <a:r>
              <a:rPr lang="en-CA" dirty="0" smtClean="0"/>
              <a:t>“Understanding </a:t>
            </a:r>
            <a:r>
              <a:rPr lang="en-CA" dirty="0"/>
              <a:t>what constitutes destruction of critical habitat is necessary for the protection and management of critical habitat</a:t>
            </a:r>
            <a:r>
              <a:rPr lang="en-CA" dirty="0" smtClean="0"/>
              <a:t>. </a:t>
            </a:r>
            <a:r>
              <a:rPr lang="en-CA" dirty="0"/>
              <a:t>Destruction would result if part of the critical habitat were degraded, either permanently or temporarily, such that it would not serve its function when needed by the </a:t>
            </a:r>
            <a:r>
              <a:rPr lang="en-CA" dirty="0" smtClean="0"/>
              <a:t>species” </a:t>
            </a:r>
          </a:p>
        </p:txBody>
      </p:sp>
    </p:spTree>
    <p:extLst>
      <p:ext uri="{BB962C8B-B14F-4D97-AF65-F5344CB8AC3E}">
        <p14:creationId xmlns:p14="http://schemas.microsoft.com/office/powerpoint/2010/main" val="36464257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Critical Habitat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CA" sz="2800" dirty="0"/>
              <a:t>Table 5. Examples of activities likely to result in destruction of critical habitat for Williamson’s Sapsucker.</a:t>
            </a:r>
          </a:p>
          <a:p>
            <a:r>
              <a:rPr lang="en-CA" sz="2400" dirty="0" smtClean="0"/>
              <a:t>Habitat </a:t>
            </a:r>
            <a:r>
              <a:rPr lang="en-CA" sz="2400" dirty="0"/>
              <a:t>feature destroyed</a:t>
            </a:r>
          </a:p>
          <a:p>
            <a:r>
              <a:rPr lang="en-CA" sz="2400" dirty="0"/>
              <a:t>Biological function lost</a:t>
            </a:r>
          </a:p>
          <a:p>
            <a:r>
              <a:rPr lang="en-CA" sz="2400" dirty="0"/>
              <a:t>Removal of any known nest tree</a:t>
            </a:r>
          </a:p>
          <a:p>
            <a:r>
              <a:rPr lang="en-CA" sz="2400" dirty="0" smtClean="0"/>
              <a:t>Significant </a:t>
            </a:r>
            <a:r>
              <a:rPr lang="en-CA" sz="2400" dirty="0"/>
              <a:t>removal of suitable nest trees</a:t>
            </a:r>
          </a:p>
          <a:p>
            <a:r>
              <a:rPr lang="en-CA" sz="2400" dirty="0" smtClean="0"/>
              <a:t>Removal </a:t>
            </a:r>
            <a:r>
              <a:rPr lang="en-CA" sz="2400" dirty="0"/>
              <a:t>of ant nests in woody substrate</a:t>
            </a:r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3878304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Critical Habitat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“To </a:t>
            </a:r>
            <a:r>
              <a:rPr lang="en-CA" dirty="0"/>
              <a:t>ensure that the suitability of critical habitat is not degraded, it is recommended that habitat- and region-specific retention targets/removal limits be established through provincial Best Management Practices or regulatory means</a:t>
            </a:r>
            <a:r>
              <a:rPr lang="en-CA" dirty="0" smtClean="0"/>
              <a:t>.”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9933249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Best Management Practices</a:t>
            </a:r>
            <a:endParaRPr lang="en-CA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268760"/>
            <a:ext cx="352019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54882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Best Management Practices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BMPs </a:t>
            </a:r>
            <a:r>
              <a:rPr lang="en-CA" dirty="0" smtClean="0"/>
              <a:t>= stand level management</a:t>
            </a:r>
          </a:p>
          <a:p>
            <a:pPr lvl="1"/>
            <a:r>
              <a:rPr lang="en-CA" dirty="0" smtClean="0"/>
              <a:t>suitable </a:t>
            </a:r>
            <a:r>
              <a:rPr lang="en-CA" dirty="0"/>
              <a:t>nest trees for cavity nesting </a:t>
            </a:r>
            <a:endParaRPr lang="en-CA" dirty="0" smtClean="0"/>
          </a:p>
          <a:p>
            <a:pPr lvl="1"/>
            <a:r>
              <a:rPr lang="en-CA" dirty="0" smtClean="0"/>
              <a:t> </a:t>
            </a:r>
            <a:r>
              <a:rPr lang="en-CA" dirty="0"/>
              <a:t>greater than 85 live trees per hectare &gt; 17.5 cm </a:t>
            </a:r>
            <a:r>
              <a:rPr lang="en-CA" dirty="0" err="1"/>
              <a:t>dbh</a:t>
            </a:r>
            <a:r>
              <a:rPr lang="en-CA" dirty="0"/>
              <a:t> </a:t>
            </a:r>
            <a:endParaRPr lang="en-CA" dirty="0" smtClean="0"/>
          </a:p>
          <a:p>
            <a:pPr lvl="1"/>
            <a:r>
              <a:rPr lang="en-CA" dirty="0" smtClean="0"/>
              <a:t>coniferous </a:t>
            </a:r>
            <a:r>
              <a:rPr lang="en-CA" dirty="0"/>
              <a:t>trees for sap trees </a:t>
            </a:r>
            <a:endParaRPr lang="en-CA" dirty="0" smtClean="0"/>
          </a:p>
          <a:p>
            <a:pPr lvl="1"/>
            <a:r>
              <a:rPr lang="en-CA" dirty="0" smtClean="0"/>
              <a:t>woody </a:t>
            </a:r>
            <a:r>
              <a:rPr lang="en-CA" dirty="0"/>
              <a:t>debris that supports ants 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8643511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CA" dirty="0" smtClean="0"/>
              <a:t>Nest </a:t>
            </a:r>
            <a:r>
              <a:rPr lang="en-CA" dirty="0"/>
              <a:t>productivity was significantly lower for the lower tree density class in the foraging territory (60-225m from nest</a:t>
            </a:r>
            <a:r>
              <a:rPr lang="en-CA" dirty="0" smtClean="0"/>
              <a:t>)</a:t>
            </a:r>
          </a:p>
          <a:p>
            <a:r>
              <a:rPr lang="en-CA" dirty="0"/>
              <a:t>Tree densities &lt;85 </a:t>
            </a:r>
            <a:r>
              <a:rPr lang="en-CA" dirty="0" err="1"/>
              <a:t>sph</a:t>
            </a:r>
            <a:r>
              <a:rPr lang="en-CA" dirty="0"/>
              <a:t> in the entire foraging territory (i.e. 225m radius from nest tree) was negatively associated with nest success</a:t>
            </a:r>
          </a:p>
          <a:p>
            <a:pPr lvl="0"/>
            <a:r>
              <a:rPr lang="en-CA" dirty="0" smtClean="0"/>
              <a:t>7.4</a:t>
            </a:r>
            <a:r>
              <a:rPr lang="en-CA" dirty="0"/>
              <a:t>% of breeding territories occurred where tree density was &lt;75sph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0033893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Nest Trees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CA" dirty="0"/>
              <a:t>Applies to low and moderate habitat suitability classes </a:t>
            </a:r>
          </a:p>
          <a:p>
            <a:r>
              <a:rPr lang="en-CA" dirty="0"/>
              <a:t>“Nest trees are the required habitat attribute in shortest supply across the AOs in general and are probably the most critical single habitat requirement” (Gyug </a:t>
            </a:r>
            <a:r>
              <a:rPr lang="en-CA" i="1" dirty="0"/>
              <a:t>et al. </a:t>
            </a:r>
            <a:r>
              <a:rPr lang="en-CA" dirty="0"/>
              <a:t>2009a). </a:t>
            </a:r>
          </a:p>
          <a:p>
            <a:r>
              <a:rPr lang="en-CA" dirty="0"/>
              <a:t>The minimum nest tree target is 14 existing and/or suitable nest trees per hectare. </a:t>
            </a:r>
          </a:p>
          <a:p>
            <a:endParaRPr lang="en-CA" dirty="0"/>
          </a:p>
        </p:txBody>
      </p:sp>
      <p:pic>
        <p:nvPicPr>
          <p:cNvPr id="5" name="Picture 2" descr="WISA_20040627-113358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3078" y="2276872"/>
            <a:ext cx="4133722" cy="3101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12948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Nest Trees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CA" dirty="0"/>
              <a:t>Suitable nest trees are the largest trees available on site from among live trees with signs of internal decay and dead trees of the following species, in order of preference: trembling aspen &gt; 22 cm </a:t>
            </a:r>
            <a:r>
              <a:rPr lang="en-CA" dirty="0" err="1"/>
              <a:t>dbh</a:t>
            </a:r>
            <a:r>
              <a:rPr lang="en-CA" dirty="0"/>
              <a:t>; and ponderosa pine or Douglas-fir &gt; 35 cm </a:t>
            </a:r>
            <a:r>
              <a:rPr lang="en-CA" dirty="0" err="1" smtClean="0"/>
              <a:t>dbh</a:t>
            </a:r>
            <a:r>
              <a:rPr lang="en-CA" dirty="0" smtClean="0"/>
              <a:t>. </a:t>
            </a:r>
          </a:p>
          <a:p>
            <a:r>
              <a:rPr lang="en-CA" dirty="0" smtClean="0"/>
              <a:t>If </a:t>
            </a:r>
            <a:r>
              <a:rPr lang="en-CA" dirty="0"/>
              <a:t>nest tree targets cannot be met in the short term, then retain all suitable trees plus trees identified as recruitment trees to make up to the target density. </a:t>
            </a:r>
          </a:p>
          <a:p>
            <a:endParaRPr lang="en-CA" dirty="0"/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2348880"/>
            <a:ext cx="4461422" cy="33787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7" descr="Untitled-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2348880"/>
            <a:ext cx="2413674" cy="3378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21435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Live Tree Retention Targets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CA" dirty="0"/>
              <a:t>Applies to moderate and low habitat suitability classes </a:t>
            </a:r>
          </a:p>
          <a:p>
            <a:r>
              <a:rPr lang="en-CA" dirty="0"/>
              <a:t>Live tree retention targets include any live trees retained for nest tree retention and recruitment. </a:t>
            </a:r>
          </a:p>
          <a:p>
            <a:endParaRPr lang="en-CA" dirty="0"/>
          </a:p>
        </p:txBody>
      </p:sp>
      <p:pic>
        <p:nvPicPr>
          <p:cNvPr id="5" name="Picture 2" descr="WISA_20040617-085100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0264" y="1600200"/>
            <a:ext cx="3394472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17267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Live Tree Retention Targets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endParaRPr lang="en-CA" dirty="0"/>
          </a:p>
          <a:p>
            <a:r>
              <a:rPr lang="en-CA" dirty="0"/>
              <a:t>Live tree retention within suitable habitat on a block must average between 85 and 275 stems per hectare &gt; 17.5 cm </a:t>
            </a:r>
            <a:r>
              <a:rPr lang="en-CA" dirty="0" err="1"/>
              <a:t>dbh</a:t>
            </a:r>
            <a:r>
              <a:rPr lang="en-CA" dirty="0"/>
              <a:t> (see Table 1). </a:t>
            </a:r>
          </a:p>
          <a:p>
            <a:pPr marL="0" indent="0">
              <a:buNone/>
            </a:pPr>
            <a:endParaRPr lang="en-CA" dirty="0" smtClean="0"/>
          </a:p>
          <a:p>
            <a:r>
              <a:rPr lang="en-CA" dirty="0" smtClean="0"/>
              <a:t>The </a:t>
            </a:r>
            <a:r>
              <a:rPr lang="en-CA" dirty="0"/>
              <a:t>minimum live tree retention for any given hectare within the harvested area should be ≥ 20 live trees &gt; 17.5 cm </a:t>
            </a:r>
            <a:r>
              <a:rPr lang="en-CA" dirty="0" err="1"/>
              <a:t>dbh</a:t>
            </a:r>
            <a:r>
              <a:rPr lang="en-CA" dirty="0"/>
              <a:t>. </a:t>
            </a:r>
          </a:p>
          <a:p>
            <a:pPr marL="0" indent="0">
              <a:buNone/>
            </a:pPr>
            <a:endParaRPr lang="en-CA" dirty="0"/>
          </a:p>
          <a:p>
            <a:r>
              <a:rPr lang="en-CA" dirty="0"/>
              <a:t>Include a mix of the preferred tree species (ponderosa pine, Douglas-fir, and trembling aspen) in a range of size classes. Trembling aspen should not contribute &gt; 25% of live tree retention target to any block. 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5150491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Live Tree Retention Targets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CA" sz="2200" dirty="0">
                <a:solidFill>
                  <a:schemeClr val="tx2"/>
                </a:solidFill>
                <a:latin typeface="Times New Roman"/>
              </a:rPr>
              <a:t>Table 1. Live tree retention targets (&gt; 17.5 cm </a:t>
            </a:r>
            <a:r>
              <a:rPr lang="en-CA" sz="2200" dirty="0" err="1">
                <a:solidFill>
                  <a:schemeClr val="tx2"/>
                </a:solidFill>
                <a:latin typeface="Times New Roman"/>
              </a:rPr>
              <a:t>dbh</a:t>
            </a:r>
            <a:r>
              <a:rPr lang="en-CA" sz="2200" dirty="0">
                <a:solidFill>
                  <a:schemeClr val="tx2"/>
                </a:solidFill>
                <a:latin typeface="Times New Roman"/>
              </a:rPr>
              <a:t>) and the percent area of new blocks (blocks established after April 1, 2014) to be retained in the target classes for each licensee</a:t>
            </a:r>
            <a:r>
              <a:rPr lang="en-CA" dirty="0">
                <a:solidFill>
                  <a:schemeClr val="tx2"/>
                </a:solidFill>
                <a:latin typeface="Times New Roman"/>
              </a:rPr>
              <a:t>. </a:t>
            </a:r>
            <a:endParaRPr lang="en-CA" dirty="0" smtClean="0">
              <a:solidFill>
                <a:schemeClr val="tx2"/>
              </a:solidFill>
              <a:latin typeface="Times New Roman"/>
            </a:endParaRPr>
          </a:p>
          <a:p>
            <a:pPr marL="0" indent="0">
              <a:buNone/>
            </a:pPr>
            <a:r>
              <a:rPr lang="en-CA" sz="2400" b="1" dirty="0" smtClean="0">
                <a:solidFill>
                  <a:schemeClr val="tx2"/>
                </a:solidFill>
                <a:latin typeface="Times New Roman"/>
              </a:rPr>
              <a:t>Average </a:t>
            </a:r>
            <a:r>
              <a:rPr lang="en-CA" sz="2400" b="1" dirty="0">
                <a:solidFill>
                  <a:schemeClr val="tx2"/>
                </a:solidFill>
                <a:latin typeface="Times New Roman"/>
              </a:rPr>
              <a:t>live tree </a:t>
            </a:r>
            <a:endParaRPr lang="en-CA" sz="2400" b="1" dirty="0" smtClean="0">
              <a:solidFill>
                <a:schemeClr val="tx2"/>
              </a:solidFill>
              <a:latin typeface="Times New Roman"/>
            </a:endParaRPr>
          </a:p>
          <a:p>
            <a:pPr marL="0" indent="0">
              <a:buNone/>
            </a:pPr>
            <a:r>
              <a:rPr lang="en-CA" sz="2400" b="1" dirty="0" smtClean="0">
                <a:solidFill>
                  <a:schemeClr val="tx2"/>
                </a:solidFill>
                <a:latin typeface="Times New Roman"/>
              </a:rPr>
              <a:t>Retention target </a:t>
            </a:r>
            <a:endParaRPr lang="en-CA" sz="2400" dirty="0">
              <a:solidFill>
                <a:schemeClr val="tx2"/>
              </a:solidFill>
              <a:latin typeface="Times New Roman"/>
            </a:endParaRPr>
          </a:p>
          <a:p>
            <a:pPr marL="0" indent="0">
              <a:buNone/>
            </a:pPr>
            <a:r>
              <a:rPr lang="en-CA" sz="2400" b="1" dirty="0">
                <a:solidFill>
                  <a:schemeClr val="tx2"/>
                </a:solidFill>
                <a:latin typeface="Times New Roman"/>
              </a:rPr>
              <a:t>(trees per hectare) </a:t>
            </a:r>
            <a:r>
              <a:rPr lang="en-CA" sz="2400" dirty="0">
                <a:solidFill>
                  <a:schemeClr val="tx2"/>
                </a:solidFill>
                <a:latin typeface="Times New Roman"/>
              </a:rPr>
              <a:t>	</a:t>
            </a:r>
            <a:r>
              <a:rPr lang="en-CA" sz="2400" dirty="0" smtClean="0">
                <a:solidFill>
                  <a:schemeClr val="tx2"/>
                </a:solidFill>
                <a:latin typeface="Times New Roman"/>
              </a:rPr>
              <a:t>	</a:t>
            </a:r>
            <a:r>
              <a:rPr lang="en-CA" sz="2400" b="1" dirty="0" smtClean="0">
                <a:solidFill>
                  <a:schemeClr val="tx2"/>
                </a:solidFill>
                <a:latin typeface="Times New Roman"/>
              </a:rPr>
              <a:t>% </a:t>
            </a:r>
            <a:r>
              <a:rPr lang="en-CA" sz="2400" b="1" dirty="0">
                <a:solidFill>
                  <a:schemeClr val="tx2"/>
                </a:solidFill>
                <a:latin typeface="Times New Roman"/>
              </a:rPr>
              <a:t>area of new blocks </a:t>
            </a:r>
            <a:endParaRPr lang="en-CA" sz="2400" dirty="0">
              <a:solidFill>
                <a:schemeClr val="tx2"/>
              </a:solidFill>
              <a:latin typeface="Times New Roman"/>
            </a:endParaRPr>
          </a:p>
          <a:p>
            <a:pPr marL="0" indent="0">
              <a:buNone/>
            </a:pPr>
            <a:r>
              <a:rPr lang="en-CA" sz="2400" b="1" dirty="0">
                <a:solidFill>
                  <a:schemeClr val="tx2"/>
                </a:solidFill>
                <a:latin typeface="Times New Roman"/>
              </a:rPr>
              <a:t>for each licensee </a:t>
            </a:r>
            <a:r>
              <a:rPr lang="en-CA" sz="2400" dirty="0">
                <a:solidFill>
                  <a:schemeClr val="tx2"/>
                </a:solidFill>
                <a:latin typeface="Times New Roman"/>
              </a:rPr>
              <a:t>	</a:t>
            </a:r>
          </a:p>
          <a:p>
            <a:pPr marL="0" indent="0">
              <a:buNone/>
            </a:pPr>
            <a:r>
              <a:rPr lang="en-CA" sz="2400" dirty="0" smtClean="0">
                <a:solidFill>
                  <a:schemeClr val="tx2"/>
                </a:solidFill>
                <a:latin typeface="Times New Roman"/>
              </a:rPr>
              <a:t>	85–125 </a:t>
            </a:r>
            <a:r>
              <a:rPr lang="en-CA" sz="2400" dirty="0">
                <a:solidFill>
                  <a:schemeClr val="tx2"/>
                </a:solidFill>
                <a:latin typeface="Times New Roman"/>
              </a:rPr>
              <a:t>	</a:t>
            </a:r>
            <a:r>
              <a:rPr lang="en-CA" sz="2400" dirty="0" smtClean="0">
                <a:solidFill>
                  <a:schemeClr val="tx2"/>
                </a:solidFill>
                <a:latin typeface="Times New Roman"/>
              </a:rPr>
              <a:t>		</a:t>
            </a:r>
            <a:r>
              <a:rPr lang="en-CA" sz="2400" dirty="0" smtClean="0">
                <a:solidFill>
                  <a:schemeClr val="tx2"/>
                </a:solidFill>
                <a:latin typeface="Times New Roman"/>
              </a:rPr>
              <a:t>5–15 </a:t>
            </a:r>
            <a:r>
              <a:rPr lang="en-CA" sz="2400" dirty="0">
                <a:solidFill>
                  <a:schemeClr val="tx2"/>
                </a:solidFill>
                <a:latin typeface="Times New Roman"/>
              </a:rPr>
              <a:t>	</a:t>
            </a:r>
          </a:p>
          <a:p>
            <a:pPr marL="0" indent="0">
              <a:buNone/>
            </a:pPr>
            <a:r>
              <a:rPr lang="en-CA" sz="2400" dirty="0" smtClean="0">
                <a:solidFill>
                  <a:schemeClr val="tx2"/>
                </a:solidFill>
                <a:latin typeface="Times New Roman"/>
              </a:rPr>
              <a:t>	126–175 </a:t>
            </a:r>
            <a:r>
              <a:rPr lang="en-CA" sz="2400" dirty="0">
                <a:solidFill>
                  <a:schemeClr val="tx2"/>
                </a:solidFill>
                <a:latin typeface="Times New Roman"/>
              </a:rPr>
              <a:t>	</a:t>
            </a:r>
            <a:r>
              <a:rPr lang="en-CA" sz="2400" dirty="0" smtClean="0">
                <a:solidFill>
                  <a:schemeClr val="tx2"/>
                </a:solidFill>
                <a:latin typeface="Times New Roman"/>
              </a:rPr>
              <a:t>		</a:t>
            </a:r>
            <a:r>
              <a:rPr lang="en-CA" sz="2400" dirty="0" smtClean="0">
                <a:solidFill>
                  <a:schemeClr val="tx2"/>
                </a:solidFill>
                <a:latin typeface="Times New Roman"/>
              </a:rPr>
              <a:t>25–35 </a:t>
            </a:r>
            <a:r>
              <a:rPr lang="en-CA" sz="2400" dirty="0">
                <a:solidFill>
                  <a:schemeClr val="tx2"/>
                </a:solidFill>
                <a:latin typeface="Times New Roman"/>
              </a:rPr>
              <a:t>	</a:t>
            </a:r>
          </a:p>
          <a:p>
            <a:pPr marL="0" indent="0">
              <a:buNone/>
            </a:pPr>
            <a:r>
              <a:rPr lang="en-CA" sz="2400" dirty="0" smtClean="0">
                <a:solidFill>
                  <a:schemeClr val="tx2"/>
                </a:solidFill>
                <a:latin typeface="Times New Roman"/>
              </a:rPr>
              <a:t>	176–225 </a:t>
            </a:r>
            <a:r>
              <a:rPr lang="en-CA" sz="2400" dirty="0">
                <a:solidFill>
                  <a:schemeClr val="tx2"/>
                </a:solidFill>
                <a:latin typeface="Times New Roman"/>
              </a:rPr>
              <a:t>	</a:t>
            </a:r>
            <a:r>
              <a:rPr lang="en-CA" sz="2400" dirty="0" smtClean="0">
                <a:solidFill>
                  <a:schemeClr val="tx2"/>
                </a:solidFill>
                <a:latin typeface="Times New Roman"/>
              </a:rPr>
              <a:t>	</a:t>
            </a:r>
            <a:r>
              <a:rPr lang="en-CA" sz="2400" dirty="0" smtClean="0">
                <a:solidFill>
                  <a:schemeClr val="tx2"/>
                </a:solidFill>
                <a:latin typeface="Times New Roman"/>
              </a:rPr>
              <a:t>	40–50 </a:t>
            </a:r>
            <a:r>
              <a:rPr lang="en-CA" sz="2400" dirty="0">
                <a:solidFill>
                  <a:schemeClr val="tx2"/>
                </a:solidFill>
                <a:latin typeface="Times New Roman"/>
              </a:rPr>
              <a:t>	</a:t>
            </a:r>
          </a:p>
          <a:p>
            <a:pPr marL="0" indent="0">
              <a:buNone/>
            </a:pPr>
            <a:r>
              <a:rPr lang="en-CA" sz="2400" dirty="0" smtClean="0">
                <a:solidFill>
                  <a:schemeClr val="tx2"/>
                </a:solidFill>
                <a:latin typeface="Times New Roman"/>
              </a:rPr>
              <a:t>	&gt; </a:t>
            </a:r>
            <a:r>
              <a:rPr lang="en-CA" sz="2400" dirty="0">
                <a:solidFill>
                  <a:schemeClr val="tx2"/>
                </a:solidFill>
                <a:latin typeface="Times New Roman"/>
              </a:rPr>
              <a:t>225 	</a:t>
            </a:r>
            <a:r>
              <a:rPr lang="en-CA" sz="2400" dirty="0" smtClean="0">
                <a:solidFill>
                  <a:schemeClr val="tx2"/>
                </a:solidFill>
                <a:latin typeface="Times New Roman"/>
              </a:rPr>
              <a:t>		</a:t>
            </a:r>
            <a:r>
              <a:rPr lang="en-CA" sz="2400" dirty="0" smtClean="0">
                <a:solidFill>
                  <a:schemeClr val="tx2"/>
                </a:solidFill>
                <a:latin typeface="Times New Roman"/>
              </a:rPr>
              <a:t>	10–20 </a:t>
            </a:r>
            <a:r>
              <a:rPr lang="en-CA" sz="2400" dirty="0">
                <a:solidFill>
                  <a:schemeClr val="tx2"/>
                </a:solidFill>
                <a:latin typeface="Times New Roman"/>
              </a:rPr>
              <a:t>	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5563080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/>
              <a:t>Sap Tree Habitat Targets 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CA" dirty="0" smtClean="0"/>
              <a:t>Sap </a:t>
            </a:r>
            <a:r>
              <a:rPr lang="en-CA" dirty="0"/>
              <a:t>trees are required for sap well creation and adult feeding throughout the breeding and post-breeding season. </a:t>
            </a:r>
            <a:endParaRPr lang="en-CA" dirty="0" smtClean="0"/>
          </a:p>
          <a:p>
            <a:r>
              <a:rPr lang="en-CA" dirty="0" smtClean="0"/>
              <a:t>Sap </a:t>
            </a:r>
            <a:r>
              <a:rPr lang="en-CA" dirty="0"/>
              <a:t>trees are most often mid-sized Douglas-fir (15–50 cm </a:t>
            </a:r>
            <a:r>
              <a:rPr lang="en-CA" dirty="0" err="1" smtClean="0"/>
              <a:t>dbh</a:t>
            </a:r>
            <a:r>
              <a:rPr lang="en-CA" dirty="0" smtClean="0"/>
              <a:t>)</a:t>
            </a:r>
          </a:p>
          <a:p>
            <a:r>
              <a:rPr lang="en-CA" dirty="0" smtClean="0"/>
              <a:t>Unhealthy </a:t>
            </a:r>
            <a:r>
              <a:rPr lang="en-CA" dirty="0"/>
              <a:t>Douglas-fir seems to be preferred over healthy ones. </a:t>
            </a:r>
            <a:endParaRPr lang="en-CA" dirty="0" smtClean="0"/>
          </a:p>
          <a:p>
            <a:r>
              <a:rPr lang="en-CA" dirty="0" smtClean="0"/>
              <a:t>Achieving </a:t>
            </a:r>
            <a:r>
              <a:rPr lang="en-CA" dirty="0"/>
              <a:t>live tree retention targets should address sap tree requirements. </a:t>
            </a:r>
          </a:p>
        </p:txBody>
      </p:sp>
    </p:spTree>
    <p:extLst>
      <p:ext uri="{BB962C8B-B14F-4D97-AF65-F5344CB8AC3E}">
        <p14:creationId xmlns:p14="http://schemas.microsoft.com/office/powerpoint/2010/main" val="34096654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4" name="Picture 17" descr="WISA_20040622-06445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74764" y="1600200"/>
            <a:ext cx="3394472" cy="45259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362393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smtClean="0"/>
              <a:t>Ant Habitat Targets </a:t>
            </a:r>
            <a:endParaRPr lang="en-CA" dirty="0"/>
          </a:p>
        </p:txBody>
      </p:sp>
      <p:pic>
        <p:nvPicPr>
          <p:cNvPr id="4" name="Picture 12" descr="Female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20072" y="1627683"/>
            <a:ext cx="3651983" cy="45259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179512" y="1700808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en-US" sz="2400" dirty="0">
                <a:latin typeface="Arial" charset="0"/>
              </a:rPr>
              <a:t>Carpenter Ants </a:t>
            </a:r>
            <a:r>
              <a:rPr lang="en-US" altLang="en-US" sz="2400" dirty="0" smtClean="0">
                <a:latin typeface="Arial" charset="0"/>
              </a:rPr>
              <a:t>make </a:t>
            </a:r>
            <a:r>
              <a:rPr lang="en-US" altLang="en-US" sz="2400" dirty="0">
                <a:latin typeface="Arial" charset="0"/>
              </a:rPr>
              <a:t>up </a:t>
            </a:r>
            <a:br>
              <a:rPr lang="en-US" altLang="en-US" sz="2400" dirty="0">
                <a:latin typeface="Arial" charset="0"/>
              </a:rPr>
            </a:br>
            <a:r>
              <a:rPr lang="en-US" altLang="en-US" sz="2400" dirty="0">
                <a:latin typeface="Arial" charset="0"/>
              </a:rPr>
              <a:t>80-99% of nestling diet </a:t>
            </a:r>
          </a:p>
        </p:txBody>
      </p:sp>
    </p:spTree>
    <p:extLst>
      <p:ext uri="{BB962C8B-B14F-4D97-AF65-F5344CB8AC3E}">
        <p14:creationId xmlns:p14="http://schemas.microsoft.com/office/powerpoint/2010/main" val="37195748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CA" dirty="0"/>
              <a:t>Leave as much existing coarse woody debris (CWD) on site as is practicable. </a:t>
            </a:r>
          </a:p>
          <a:p>
            <a:r>
              <a:rPr lang="en-CA" dirty="0"/>
              <a:t>Take measures to protect existing large high value CWD from damage. Veteran (&gt; 60 cm </a:t>
            </a:r>
            <a:r>
              <a:rPr lang="en-CA" dirty="0" err="1"/>
              <a:t>dbh</a:t>
            </a:r>
            <a:r>
              <a:rPr lang="en-CA" dirty="0"/>
              <a:t>) ponderosa pine are the highest value CWD. </a:t>
            </a:r>
          </a:p>
          <a:p>
            <a:endParaRPr lang="en-CA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493" t="10386" r="37035" b="10332"/>
          <a:stretch/>
        </p:blipFill>
        <p:spPr>
          <a:xfrm>
            <a:off x="5724128" y="1556792"/>
            <a:ext cx="1656184" cy="4694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7071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CA" dirty="0"/>
              <a:t>Where available leave 15 m3/ha of large CWD (&gt;30cm large-end diameter) </a:t>
            </a:r>
          </a:p>
          <a:p>
            <a:r>
              <a:rPr lang="en-CA" dirty="0"/>
              <a:t>If volumes &gt;15m3/ha are available onsite pre-harvest, efforts should be made to retain this during harvest </a:t>
            </a:r>
          </a:p>
          <a:p>
            <a:endParaRPr lang="en-CA" dirty="0"/>
          </a:p>
        </p:txBody>
      </p:sp>
      <p:pic>
        <p:nvPicPr>
          <p:cNvPr id="5" name="Content Placeholder 3"/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5" t="23815" r="10417" b="23660"/>
          <a:stretch/>
        </p:blipFill>
        <p:spPr>
          <a:xfrm>
            <a:off x="4355976" y="1844824"/>
            <a:ext cx="4378926" cy="200841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17" r="8046" b="23098"/>
          <a:stretch/>
        </p:blipFill>
        <p:spPr>
          <a:xfrm>
            <a:off x="5220072" y="3838762"/>
            <a:ext cx="2880320" cy="2259788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478548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4" name="Picture 5" descr="Male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0953" y="1600200"/>
            <a:ext cx="3942094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86966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CC833CDE6855C4A874D02627BF773BB" ma:contentTypeVersion="1" ma:contentTypeDescription="Create a new document." ma:contentTypeScope="" ma:versionID="851e628ff3c417e0259afff627aec3b0">
  <xsd:schema xmlns:xsd="http://www.w3.org/2001/XMLSchema" xmlns:xs="http://www.w3.org/2001/XMLSchema" xmlns:p="http://schemas.microsoft.com/office/2006/metadata/properties" xmlns:ns1="http://schemas.microsoft.com/sharepoint/v3" xmlns:ns2="6abccdfc-9e48-452c-bcf9-54f6693d7f08" targetNamespace="http://schemas.microsoft.com/office/2006/metadata/properties" ma:root="true" ma:fieldsID="37844c064eee5ebe4ad0c113a6140ca2" ns1:_="" ns2:_="">
    <xsd:import namespace="http://schemas.microsoft.com/sharepoint/v3"/>
    <xsd:import namespace="6abccdfc-9e48-452c-bcf9-54f6693d7f08"/>
    <xsd:element name="properties">
      <xsd:complexType>
        <xsd:sequence>
          <xsd:element name="documentManagement">
            <xsd:complexType>
              <xsd:all>
                <xsd:element ref="ns1:_ModerationComments" minOccurs="0"/>
                <xsd:element ref="ns1:File_x0020_Type" minOccurs="0"/>
                <xsd:element ref="ns1:HTML_x0020_File_x0020_Type" minOccurs="0"/>
                <xsd:element ref="ns1:_SourceUrl" minOccurs="0"/>
                <xsd:element ref="ns1:_SharedFileIndex" minOccurs="0"/>
                <xsd:element ref="ns1:ContentTypeId" minOccurs="0"/>
                <xsd:element ref="ns1:TemplateUrl" minOccurs="0"/>
                <xsd:element ref="ns1:xd_ProgID" minOccurs="0"/>
                <xsd:element ref="ns1:xd_Signature" minOccurs="0"/>
                <xsd:element ref="ns1:ID" minOccurs="0"/>
                <xsd:element ref="ns1:Author" minOccurs="0"/>
                <xsd:element ref="ns1:Editor" minOccurs="0"/>
                <xsd:element ref="ns1:_HasCopyDestinations" minOccurs="0"/>
                <xsd:element ref="ns1:_CopySource" minOccurs="0"/>
                <xsd:element ref="ns1:_ModerationStatus" minOccurs="0"/>
                <xsd:element ref="ns1:FileRef" minOccurs="0"/>
                <xsd:element ref="ns1:FileDirRef" minOccurs="0"/>
                <xsd:element ref="ns1:Last_x0020_Modified" minOccurs="0"/>
                <xsd:element ref="ns1:Created_x0020_Date" minOccurs="0"/>
                <xsd:element ref="ns1:File_x0020_Size" minOccurs="0"/>
                <xsd:element ref="ns1:FSObjType" minOccurs="0"/>
                <xsd:element ref="ns1:SortBehavior" minOccurs="0"/>
                <xsd:element ref="ns1:CheckedOutUserId" minOccurs="0"/>
                <xsd:element ref="ns1:IsCheckedoutToLocal" minOccurs="0"/>
                <xsd:element ref="ns1:CheckoutUser" minOccurs="0"/>
                <xsd:element ref="ns1:UniqueId" minOccurs="0"/>
                <xsd:element ref="ns1:SyncClientId" minOccurs="0"/>
                <xsd:element ref="ns1:ProgId" minOccurs="0"/>
                <xsd:element ref="ns1:ScopeId" minOccurs="0"/>
                <xsd:element ref="ns1:VirusStatus" minOccurs="0"/>
                <xsd:element ref="ns1:CheckedOutTitle" minOccurs="0"/>
                <xsd:element ref="ns1:_CheckinComment" minOccurs="0"/>
                <xsd:element ref="ns1:MetaInfo" minOccurs="0"/>
                <xsd:element ref="ns1:_Level" minOccurs="0"/>
                <xsd:element ref="ns1:_IsCurrentVersion" minOccurs="0"/>
                <xsd:element ref="ns1:ItemChildCount" minOccurs="0"/>
                <xsd:element ref="ns1:FolderChildCount" minOccurs="0"/>
                <xsd:element ref="ns1:owshiddenversion" minOccurs="0"/>
                <xsd:element ref="ns1:_UIVersion" minOccurs="0"/>
                <xsd:element ref="ns1:_UIVersionString" minOccurs="0"/>
                <xsd:element ref="ns1:InstanceID" minOccurs="0"/>
                <xsd:element ref="ns1:Order" minOccurs="0"/>
                <xsd:element ref="ns1:GUID" minOccurs="0"/>
                <xsd:element ref="ns1:WorkflowVersion" minOccurs="0"/>
                <xsd:element ref="ns1:WorkflowInstanceID" minOccurs="0"/>
                <xsd:element ref="ns1:ParentVersionString" minOccurs="0"/>
                <xsd:element ref="ns1:ParentLeafName" minOccurs="0"/>
                <xsd:element ref="ns1:DocConcurrencyNumber" minOccurs="0"/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ModerationComments" ma:index="0" nillable="true" ma:displayName="Approver Comments" ma:hidden="true" ma:internalName="_ModerationComments" ma:readOnly="true">
      <xsd:simpleType>
        <xsd:restriction base="dms:Note"/>
      </xsd:simpleType>
    </xsd:element>
    <xsd:element name="File_x0020_Type" ma:index="4" nillable="true" ma:displayName="File Type" ma:hidden="true" ma:internalName="File_x0020_Type" ma:readOnly="true">
      <xsd:simpleType>
        <xsd:restriction base="dms:Text"/>
      </xsd:simpleType>
    </xsd:element>
    <xsd:element name="HTML_x0020_File_x0020_Type" ma:index="5" nillable="true" ma:displayName="HTML File Type" ma:hidden="true" ma:internalName="HTML_x0020_File_x0020_Type" ma:readOnly="true">
      <xsd:simpleType>
        <xsd:restriction base="dms:Text"/>
      </xsd:simpleType>
    </xsd:element>
    <xsd:element name="_SourceUrl" ma:index="6" nillable="true" ma:displayName="Source URL" ma:hidden="true" ma:internalName="_SourceUrl">
      <xsd:simpleType>
        <xsd:restriction base="dms:Text"/>
      </xsd:simpleType>
    </xsd:element>
    <xsd:element name="_SharedFileIndex" ma:index="7" nillable="true" ma:displayName="Shared File Index" ma:hidden="true" ma:internalName="_SharedFileIndex">
      <xsd:simpleType>
        <xsd:restriction base="dms:Text"/>
      </xsd:simpleType>
    </xsd:element>
    <xsd:element name="ContentTypeId" ma:index="9" nillable="true" ma:displayName="Content Type ID" ma:hidden="true" ma:internalName="ContentTypeId" ma:readOnly="true">
      <xsd:simpleType>
        <xsd:restriction base="dms:Unknown"/>
      </xsd:simpleType>
    </xsd:element>
    <xsd:element name="TemplateUrl" ma:index="10" nillable="true" ma:displayName="Template Link" ma:hidden="true" ma:internalName="TemplateUrl">
      <xsd:simpleType>
        <xsd:restriction base="dms:Text"/>
      </xsd:simpleType>
    </xsd:element>
    <xsd:element name="xd_ProgID" ma:index="11" nillable="true" ma:displayName="HTML File Link" ma:hidden="true" ma:internalName="xd_ProgID">
      <xsd:simpleType>
        <xsd:restriction base="dms:Text"/>
      </xsd:simpleType>
    </xsd:element>
    <xsd:element name="xd_Signature" ma:index="12" nillable="true" ma:displayName="Is Signed" ma:hidden="true" ma:internalName="xd_Signature" ma:readOnly="true">
      <xsd:simpleType>
        <xsd:restriction base="dms:Boolean"/>
      </xsd:simpleType>
    </xsd:element>
    <xsd:element name="ID" ma:index="13" nillable="true" ma:displayName="ID" ma:internalName="ID" ma:readOnly="true">
      <xsd:simpleType>
        <xsd:restriction base="dms:Unknown"/>
      </xsd:simpleType>
    </xsd:element>
    <xsd:element name="Author" ma:index="16" nillable="true" ma:displayName="Created By" ma:list="UserInfo" ma:internalName="Author" ma:readOnly="tru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" ma:index="18" nillable="true" ma:displayName="Modified By" ma:list="UserInfo" ma:internalName="Editor" ma:readOnly="tru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_HasCopyDestinations" ma:index="19" nillable="true" ma:displayName="Has Copy Destinations" ma:hidden="true" ma:internalName="_HasCopyDestinations" ma:readOnly="true">
      <xsd:simpleType>
        <xsd:restriction base="dms:Boolean"/>
      </xsd:simpleType>
    </xsd:element>
    <xsd:element name="_CopySource" ma:index="20" nillable="true" ma:displayName="Copy Source" ma:internalName="_CopySource" ma:readOnly="true">
      <xsd:simpleType>
        <xsd:restriction base="dms:Text"/>
      </xsd:simpleType>
    </xsd:element>
    <xsd:element name="_ModerationStatus" ma:index="21" nillable="true" ma:displayName="Approval Status" ma:default="0" ma:hidden="true" ma:internalName="_ModerationStatus" ma:readOnly="true">
      <xsd:simpleType>
        <xsd:restriction base="dms:Unknown"/>
      </xsd:simpleType>
    </xsd:element>
    <xsd:element name="FileRef" ma:index="22" nillable="true" ma:displayName="URL Path" ma:hidden="true" ma:list="Docs" ma:internalName="FileRef" ma:readOnly="true" ma:showField="FullUrl">
      <xsd:simpleType>
        <xsd:restriction base="dms:Lookup"/>
      </xsd:simpleType>
    </xsd:element>
    <xsd:element name="FileDirRef" ma:index="23" nillable="true" ma:displayName="Path" ma:hidden="true" ma:list="Docs" ma:internalName="FileDirRef" ma:readOnly="true" ma:showField="DirName">
      <xsd:simpleType>
        <xsd:restriction base="dms:Lookup"/>
      </xsd:simpleType>
    </xsd:element>
    <xsd:element name="Last_x0020_Modified" ma:index="24" nillable="true" ma:displayName="Modified" ma:format="TRUE" ma:hidden="true" ma:list="Docs" ma:internalName="Last_x0020_Modified" ma:readOnly="true" ma:showField="TimeLastModified">
      <xsd:simpleType>
        <xsd:restriction base="dms:Lookup"/>
      </xsd:simpleType>
    </xsd:element>
    <xsd:element name="Created_x0020_Date" ma:index="25" nillable="true" ma:displayName="Created" ma:format="TRUE" ma:hidden="true" ma:list="Docs" ma:internalName="Created_x0020_Date" ma:readOnly="true" ma:showField="TimeCreated">
      <xsd:simpleType>
        <xsd:restriction base="dms:Lookup"/>
      </xsd:simpleType>
    </xsd:element>
    <xsd:element name="File_x0020_Size" ma:index="26" nillable="true" ma:displayName="File Size" ma:format="TRUE" ma:hidden="true" ma:list="Docs" ma:internalName="File_x0020_Size" ma:readOnly="true" ma:showField="SizeInKB">
      <xsd:simpleType>
        <xsd:restriction base="dms:Lookup"/>
      </xsd:simpleType>
    </xsd:element>
    <xsd:element name="FSObjType" ma:index="27" nillable="true" ma:displayName="Item Type" ma:hidden="true" ma:list="Docs" ma:internalName="FSObjType" ma:readOnly="true" ma:showField="FSType">
      <xsd:simpleType>
        <xsd:restriction base="dms:Lookup"/>
      </xsd:simpleType>
    </xsd:element>
    <xsd:element name="SortBehavior" ma:index="28" nillable="true" ma:displayName="Sort Type" ma:hidden="true" ma:list="Docs" ma:internalName="SortBehavior" ma:readOnly="true" ma:showField="SortBehavior">
      <xsd:simpleType>
        <xsd:restriction base="dms:Lookup"/>
      </xsd:simpleType>
    </xsd:element>
    <xsd:element name="CheckedOutUserId" ma:index="30" nillable="true" ma:displayName="ID of the User who has the item Checked Out" ma:hidden="true" ma:list="Docs" ma:internalName="CheckedOutUserId" ma:readOnly="true" ma:showField="CheckoutUserId">
      <xsd:simpleType>
        <xsd:restriction base="dms:Lookup"/>
      </xsd:simpleType>
    </xsd:element>
    <xsd:element name="IsCheckedoutToLocal" ma:index="31" nillable="true" ma:displayName="Is Checked out to local" ma:hidden="true" ma:list="Docs" ma:internalName="IsCheckedoutToLocal" ma:readOnly="true" ma:showField="IsCheckoutToLocal">
      <xsd:simpleType>
        <xsd:restriction base="dms:Lookup"/>
      </xsd:simpleType>
    </xsd:element>
    <xsd:element name="CheckoutUser" ma:index="32" nillable="true" ma:displayName="Checked Out To" ma:list="UserInfo" ma:internalName="CheckoutUser" ma:readOnly="tru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UniqueId" ma:index="33" nillable="true" ma:displayName="Unique Id" ma:hidden="true" ma:list="Docs" ma:internalName="UniqueId" ma:readOnly="true" ma:showField="UniqueId">
      <xsd:simpleType>
        <xsd:restriction base="dms:Lookup"/>
      </xsd:simpleType>
    </xsd:element>
    <xsd:element name="SyncClientId" ma:index="34" nillable="true" ma:displayName="Client Id" ma:hidden="true" ma:list="Docs" ma:internalName="SyncClientId" ma:readOnly="true" ma:showField="SyncClientId">
      <xsd:simpleType>
        <xsd:restriction base="dms:Lookup"/>
      </xsd:simpleType>
    </xsd:element>
    <xsd:element name="ProgId" ma:index="35" nillable="true" ma:displayName="ProgId" ma:hidden="true" ma:list="Docs" ma:internalName="ProgId" ma:readOnly="true" ma:showField="ProgId">
      <xsd:simpleType>
        <xsd:restriction base="dms:Lookup"/>
      </xsd:simpleType>
    </xsd:element>
    <xsd:element name="ScopeId" ma:index="36" nillable="true" ma:displayName="ScopeId" ma:hidden="true" ma:list="Docs" ma:internalName="ScopeId" ma:readOnly="true" ma:showField="ScopeId">
      <xsd:simpleType>
        <xsd:restriction base="dms:Lookup"/>
      </xsd:simpleType>
    </xsd:element>
    <xsd:element name="VirusStatus" ma:index="37" nillable="true" ma:displayName="Virus Status" ma:format="TRUE" ma:hidden="true" ma:list="Docs" ma:internalName="VirusStatus" ma:readOnly="true" ma:showField="Size">
      <xsd:simpleType>
        <xsd:restriction base="dms:Lookup"/>
      </xsd:simpleType>
    </xsd:element>
    <xsd:element name="CheckedOutTitle" ma:index="38" nillable="true" ma:displayName="Checked Out To" ma:format="TRUE" ma:hidden="true" ma:list="Docs" ma:internalName="CheckedOutTitle" ma:readOnly="true" ma:showField="CheckedOutTitle">
      <xsd:simpleType>
        <xsd:restriction base="dms:Lookup"/>
      </xsd:simpleType>
    </xsd:element>
    <xsd:element name="_CheckinComment" ma:index="39" nillable="true" ma:displayName="Check In Comment" ma:format="TRUE" ma:list="Docs" ma:internalName="_CheckinComment" ma:readOnly="true" ma:showField="CheckinComment">
      <xsd:simpleType>
        <xsd:restriction base="dms:Lookup"/>
      </xsd:simpleType>
    </xsd:element>
    <xsd:element name="MetaInfo" ma:index="52" nillable="true" ma:displayName="Property Bag" ma:hidden="true" ma:list="Docs" ma:internalName="MetaInfo" ma:showField="MetaInfo">
      <xsd:simpleType>
        <xsd:restriction base="dms:Lookup"/>
      </xsd:simpleType>
    </xsd:element>
    <xsd:element name="_Level" ma:index="53" nillable="true" ma:displayName="Level" ma:hidden="true" ma:internalName="_Level" ma:readOnly="true">
      <xsd:simpleType>
        <xsd:restriction base="dms:Unknown"/>
      </xsd:simpleType>
    </xsd:element>
    <xsd:element name="_IsCurrentVersion" ma:index="54" nillable="true" ma:displayName="Is Current Version" ma:hidden="true" ma:internalName="_IsCurrentVersion" ma:readOnly="true">
      <xsd:simpleType>
        <xsd:restriction base="dms:Boolean"/>
      </xsd:simpleType>
    </xsd:element>
    <xsd:element name="ItemChildCount" ma:index="55" nillable="true" ma:displayName="Item Child Count" ma:hidden="true" ma:list="Docs" ma:internalName="ItemChildCount" ma:readOnly="true" ma:showField="ItemChildCount">
      <xsd:simpleType>
        <xsd:restriction base="dms:Lookup"/>
      </xsd:simpleType>
    </xsd:element>
    <xsd:element name="FolderChildCount" ma:index="56" nillable="true" ma:displayName="Folder Child Count" ma:hidden="true" ma:list="Docs" ma:internalName="FolderChildCount" ma:readOnly="true" ma:showField="FolderChildCount">
      <xsd:simpleType>
        <xsd:restriction base="dms:Lookup"/>
      </xsd:simpleType>
    </xsd:element>
    <xsd:element name="owshiddenversion" ma:index="60" nillable="true" ma:displayName="owshiddenversion" ma:hidden="true" ma:internalName="owshiddenversion" ma:readOnly="true">
      <xsd:simpleType>
        <xsd:restriction base="dms:Unknown"/>
      </xsd:simpleType>
    </xsd:element>
    <xsd:element name="_UIVersion" ma:index="61" nillable="true" ma:displayName="UI Version" ma:hidden="true" ma:internalName="_UIVersion" ma:readOnly="true">
      <xsd:simpleType>
        <xsd:restriction base="dms:Unknown"/>
      </xsd:simpleType>
    </xsd:element>
    <xsd:element name="_UIVersionString" ma:index="62" nillable="true" ma:displayName="Version" ma:internalName="_UIVersionString" ma:readOnly="true">
      <xsd:simpleType>
        <xsd:restriction base="dms:Text"/>
      </xsd:simpleType>
    </xsd:element>
    <xsd:element name="InstanceID" ma:index="63" nillable="true" ma:displayName="Instance ID" ma:hidden="true" ma:internalName="InstanceID" ma:readOnly="true">
      <xsd:simpleType>
        <xsd:restriction base="dms:Unknown"/>
      </xsd:simpleType>
    </xsd:element>
    <xsd:element name="Order" ma:index="64" nillable="true" ma:displayName="Order" ma:hidden="true" ma:internalName="Order">
      <xsd:simpleType>
        <xsd:restriction base="dms:Number"/>
      </xsd:simpleType>
    </xsd:element>
    <xsd:element name="GUID" ma:index="65" nillable="true" ma:displayName="GUID" ma:hidden="true" ma:internalName="GUID" ma:readOnly="true">
      <xsd:simpleType>
        <xsd:restriction base="dms:Unknown"/>
      </xsd:simpleType>
    </xsd:element>
    <xsd:element name="WorkflowVersion" ma:index="66" nillable="true" ma:displayName="Workflow Version" ma:hidden="true" ma:internalName="WorkflowVersion" ma:readOnly="true">
      <xsd:simpleType>
        <xsd:restriction base="dms:Unknown"/>
      </xsd:simpleType>
    </xsd:element>
    <xsd:element name="WorkflowInstanceID" ma:index="67" nillable="true" ma:displayName="Workflow Instance ID" ma:hidden="true" ma:internalName="WorkflowInstanceID" ma:readOnly="true">
      <xsd:simpleType>
        <xsd:restriction base="dms:Unknown"/>
      </xsd:simpleType>
    </xsd:element>
    <xsd:element name="ParentVersionString" ma:index="68" nillable="true" ma:displayName="Source Version (Converted Document)" ma:hidden="true" ma:list="Docs" ma:internalName="ParentVersionString" ma:readOnly="true" ma:showField="ParentVersionString">
      <xsd:simpleType>
        <xsd:restriction base="dms:Lookup"/>
      </xsd:simpleType>
    </xsd:element>
    <xsd:element name="ParentLeafName" ma:index="69" nillable="true" ma:displayName="Source Name (Converted Document)" ma:hidden="true" ma:list="Docs" ma:internalName="ParentLeafName" ma:readOnly="true" ma:showField="ParentLeafName">
      <xsd:simpleType>
        <xsd:restriction base="dms:Lookup"/>
      </xsd:simpleType>
    </xsd:element>
    <xsd:element name="DocConcurrencyNumber" ma:index="70" nillable="true" ma:displayName="Document Concurrency Number" ma:hidden="true" ma:list="Docs" ma:internalName="DocConcurrencyNumber" ma:readOnly="true" ma:showField="DocConcurrencyNumber">
      <xsd:simpleType>
        <xsd:restriction base="dms:Lookup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abccdfc-9e48-452c-bcf9-54f6693d7f08" elementFormDefault="qualified">
    <xsd:import namespace="http://schemas.microsoft.com/office/2006/documentManagement/types"/>
    <xsd:import namespace="http://schemas.microsoft.com/office/infopath/2007/PartnerControls"/>
    <xsd:element name="_dlc_DocId" ma:index="73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74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75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4" ma:displayName="Content Type"/>
        <xsd:element ref="dc:title" minOccurs="0" maxOccurs="1" ma:index="8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emplateUrl xmlns="http://schemas.microsoft.com/sharepoint/v3" xsi:nil="true"/>
    <_SourceUrl xmlns="http://schemas.microsoft.com/sharepoint/v3" xsi:nil="true"/>
    <xd_ProgID xmlns="http://schemas.microsoft.com/sharepoint/v3" xsi:nil="true"/>
    <Order xmlns="http://schemas.microsoft.com/sharepoint/v3" xsi:nil="true"/>
    <_SharedFileIndex xmlns="http://schemas.microsoft.com/sharepoint/v3" xsi:nil="true"/>
    <MetaInfo xmlns="http://schemas.microsoft.com/sharepoint/v3" xsi:nil="true"/>
    <ContentTypeId xmlns="http://schemas.microsoft.com/sharepoint/v3">0x0101007CC833CDE6855C4A874D02627BF773BB</ContentTypeId>
    <_dlc_DocId xmlns="6abccdfc-9e48-452c-bcf9-54f6693d7f08">3U4F5SHSQC4D-885115670-236</_dlc_DocId>
    <_dlc_DocIdUrl xmlns="6abccdfc-9e48-452c-bcf9-54f6693d7f08">
      <Url>https://spc-env.gov.bc.ca/wildlife/comm/WISA/_layouts/DocIdRedir.aspx?ID=3U4F5SHSQC4D-885115670-236</Url>
      <Description>3U4F5SHSQC4D-885115670-236</Description>
    </_dlc_DocIdUrl>
  </documentManagement>
</p:properties>
</file>

<file path=customXml/itemProps1.xml><?xml version="1.0" encoding="utf-8"?>
<ds:datastoreItem xmlns:ds="http://schemas.openxmlformats.org/officeDocument/2006/customXml" ds:itemID="{2CB009A8-1339-427E-A6BB-812B2FCB88A9}"/>
</file>

<file path=customXml/itemProps2.xml><?xml version="1.0" encoding="utf-8"?>
<ds:datastoreItem xmlns:ds="http://schemas.openxmlformats.org/officeDocument/2006/customXml" ds:itemID="{9E6D067B-646B-4856-A70C-6BFE3A8CFF3C}"/>
</file>

<file path=customXml/itemProps3.xml><?xml version="1.0" encoding="utf-8"?>
<ds:datastoreItem xmlns:ds="http://schemas.openxmlformats.org/officeDocument/2006/customXml" ds:itemID="{054321B0-5687-409E-97F1-A2CF4B2206BF}"/>
</file>

<file path=customXml/itemProps4.xml><?xml version="1.0" encoding="utf-8"?>
<ds:datastoreItem xmlns:ds="http://schemas.openxmlformats.org/officeDocument/2006/customXml" ds:itemID="{494E4061-822B-42F0-A9A6-0202A7141EC2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539</TotalTime>
  <Words>1008</Words>
  <Application>Microsoft Office PowerPoint</Application>
  <PresentationFormat>On-screen Show (4:3)</PresentationFormat>
  <Paragraphs>76</Paragraphs>
  <Slides>28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Williamson’s Sapsucker</vt:lpstr>
      <vt:lpstr>Status – Blue listed in BC , Endangered in Canada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Recovery Strategies</vt:lpstr>
      <vt:lpstr>Recovery Strategy</vt:lpstr>
      <vt:lpstr>Critical habitat</vt:lpstr>
      <vt:lpstr>Critical Habitat</vt:lpstr>
      <vt:lpstr>Critical Habitat</vt:lpstr>
      <vt:lpstr>Best Management Practices</vt:lpstr>
      <vt:lpstr>Best Management Practices</vt:lpstr>
      <vt:lpstr>PowerPoint Presentation</vt:lpstr>
      <vt:lpstr>Nest Trees</vt:lpstr>
      <vt:lpstr>Nest Trees</vt:lpstr>
      <vt:lpstr>Live Tree Retention Targets</vt:lpstr>
      <vt:lpstr>Live Tree Retention Targets</vt:lpstr>
      <vt:lpstr>Live Tree Retention Targets</vt:lpstr>
      <vt:lpstr>Sap Tree Habitat Targets </vt:lpstr>
      <vt:lpstr>PowerPoint Presentation</vt:lpstr>
      <vt:lpstr>Ant Habitat Targets </vt:lpstr>
      <vt:lpstr>PowerPoint Presentation</vt:lpstr>
      <vt:lpstr>PowerPoint Presentation</vt:lpstr>
      <vt:lpstr>PowerPoint Presentation</vt:lpstr>
    </vt:vector>
  </TitlesOfParts>
  <Company>Province of British Columbia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Williamson’s Sapsucker</dc:title>
  <dc:creator>Surgenor, John FLNR:EX</dc:creator>
  <cp:lastModifiedBy>Surgenor, John FLNR:EX</cp:lastModifiedBy>
  <cp:revision>34</cp:revision>
  <dcterms:created xsi:type="dcterms:W3CDTF">2015-05-27T21:57:16Z</dcterms:created>
  <dcterms:modified xsi:type="dcterms:W3CDTF">2015-06-01T23:52:55Z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0x0101007CC833CDE6855C4A874D02627BF773BB</vt:lpwstr>
  </property>
  <property fmtid="{D5CDD505-2E9C-101B-9397-08002B2CF9AE}" pid="3" name="_dlc_DocIdItemGuid">
    <vt:lpwstr>b35b4c0b-9595-4d37-8727-150c34b6989b</vt:lpwstr>
  </property>
</Properties>
</file>